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rial" panose="020B0604020202020204" pitchFamily="34" charset="0"/>
      <p:regular r:id="rId8"/>
    </p:embeddedFont>
    <p:embeddedFont>
      <p:font typeface="Arial Bold" panose="020B0704020202020204" pitchFamily="34" charset="0"/>
      <p:regular r:id="rId9"/>
      <p:bold r:id="rId10"/>
    </p:embeddedFon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aramond Bold" panose="02020804030307010803" pitchFamily="18" charset="0"/>
      <p:regular r:id="rId17"/>
      <p:bold r:id="rId18"/>
    </p:embeddedFont>
    <p:embeddedFont>
      <p:font typeface="Times New Roman Bold" panose="02020803070505020304" pitchFamily="18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4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6.sv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6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925753522002375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frontiersin.org/journals/blockchain/articles/10.3389/fbloc.2021.616779/ful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80433" y="1693748"/>
            <a:ext cx="6957907" cy="7732451"/>
          </a:xfrm>
          <a:custGeom>
            <a:avLst/>
            <a:gdLst/>
            <a:ahLst/>
            <a:cxnLst/>
            <a:rect l="l" t="t" r="r" b="b"/>
            <a:pathLst>
              <a:path w="6957907" h="7732451">
                <a:moveTo>
                  <a:pt x="0" y="0"/>
                </a:moveTo>
                <a:lnTo>
                  <a:pt x="6957908" y="0"/>
                </a:lnTo>
                <a:lnTo>
                  <a:pt x="6957908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748545" y="3427746"/>
            <a:ext cx="4805264" cy="5139356"/>
            <a:chOff x="0" y="0"/>
            <a:chExt cx="6407018" cy="68524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07023" cy="6852412"/>
            </a:xfrm>
            <a:custGeom>
              <a:avLst/>
              <a:gdLst/>
              <a:ahLst/>
              <a:cxnLst/>
              <a:rect l="l" t="t" r="r" b="b"/>
              <a:pathLst>
                <a:path w="6407023" h="6852412">
                  <a:moveTo>
                    <a:pt x="0" y="0"/>
                  </a:moveTo>
                  <a:lnTo>
                    <a:pt x="6407023" y="0"/>
                  </a:lnTo>
                  <a:lnTo>
                    <a:pt x="6407023" y="6852412"/>
                  </a:lnTo>
                  <a:lnTo>
                    <a:pt x="0" y="6852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49475" b="-1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959969" y="923391"/>
            <a:ext cx="12618720" cy="263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endParaRPr/>
          </a:p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PAGE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96929" y="-790136"/>
            <a:ext cx="15544800" cy="3114675"/>
            <a:chOff x="0" y="0"/>
            <a:chExt cx="20726400" cy="41529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726400" cy="4152900"/>
            </a:xfrm>
            <a:custGeom>
              <a:avLst/>
              <a:gdLst/>
              <a:ahLst/>
              <a:cxnLst/>
              <a:rect l="l" t="t" r="r" b="b"/>
              <a:pathLst>
                <a:path w="20726400" h="4152900">
                  <a:moveTo>
                    <a:pt x="0" y="0"/>
                  </a:moveTo>
                  <a:lnTo>
                    <a:pt x="20726400" y="0"/>
                  </a:lnTo>
                  <a:lnTo>
                    <a:pt x="20726400" y="4152900"/>
                  </a:lnTo>
                  <a:lnTo>
                    <a:pt x="0" y="4152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726400" cy="4171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b="1">
                  <a:solidFill>
                    <a:srgbClr val="1F497D"/>
                  </a:solidFill>
                  <a:latin typeface="Garamond Bold"/>
                  <a:ea typeface="Garamond Bold"/>
                  <a:cs typeface="Garamond Bold"/>
                  <a:sym typeface="Garamond Bold"/>
                </a:rPr>
                <a:t>SMART INDIA HACKATHON 2025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6929" y="2075295"/>
            <a:ext cx="15346029" cy="7843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0"/>
              </a:lnSpc>
            </a:pPr>
            <a:endParaRPr/>
          </a:p>
          <a:p>
            <a:pPr marL="563751" lvl="1" indent="-281875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ID – </a:t>
            </a: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SIH25002</a:t>
            </a:r>
          </a:p>
          <a:p>
            <a:pPr marL="563751" lvl="1" indent="-281875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 Statement Title - </a:t>
            </a: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 Tourist Safety Monitoring </a:t>
            </a:r>
          </a:p>
          <a:p>
            <a:pPr algn="just">
              <a:lnSpc>
                <a:spcPts val="7481"/>
              </a:lnSpc>
            </a:pP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&amp; Incident Response System using Al, Geo-Fencing, and </a:t>
            </a:r>
          </a:p>
          <a:p>
            <a:pPr algn="just">
              <a:lnSpc>
                <a:spcPts val="7481"/>
              </a:lnSpc>
            </a:pP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Blockchain-based Digital ID</a:t>
            </a:r>
          </a:p>
          <a:p>
            <a:pPr marL="564147" lvl="1" indent="-282073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 - </a:t>
            </a: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Travel &amp; Tourism</a:t>
            </a:r>
          </a:p>
          <a:p>
            <a:pPr marL="564147" lvl="1" indent="-282073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PS Category- </a:t>
            </a: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marL="564147" lvl="1" indent="-282073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ID - </a:t>
            </a:r>
          </a:p>
          <a:p>
            <a:pPr marL="564147" lvl="1" indent="-282073" algn="just">
              <a:lnSpc>
                <a:spcPts val="7481"/>
              </a:lnSpc>
              <a:buFont typeface="Arial"/>
              <a:buChar char="•"/>
            </a:pPr>
            <a:r>
              <a:rPr lang="en-US" sz="311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Name (Registered on portal) - </a:t>
            </a:r>
            <a:r>
              <a:rPr lang="en-US" sz="311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Blooded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762049" y="9446"/>
            <a:ext cx="3313680" cy="1684302"/>
            <a:chOff x="0" y="0"/>
            <a:chExt cx="4418240" cy="2245736"/>
          </a:xfrm>
        </p:grpSpPr>
        <p:sp>
          <p:nvSpPr>
            <p:cNvPr id="11" name="Freeform 11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6722" y="393223"/>
            <a:ext cx="11061290" cy="1410966"/>
            <a:chOff x="0" y="0"/>
            <a:chExt cx="14748386" cy="18812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48387" cy="1881288"/>
            </a:xfrm>
            <a:custGeom>
              <a:avLst/>
              <a:gdLst/>
              <a:ahLst/>
              <a:cxnLst/>
              <a:rect l="l" t="t" r="r" b="b"/>
              <a:pathLst>
                <a:path w="14748387" h="1881288">
                  <a:moveTo>
                    <a:pt x="0" y="0"/>
                  </a:moveTo>
                  <a:lnTo>
                    <a:pt x="14748387" y="0"/>
                  </a:lnTo>
                  <a:lnTo>
                    <a:pt x="14748387" y="1881288"/>
                  </a:lnTo>
                  <a:lnTo>
                    <a:pt x="0" y="188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4748386" cy="190033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360"/>
                </a:lnSpc>
              </a:pPr>
              <a:r>
                <a:rPr lang="en-US" sz="2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Smart Tourist Safety Monitoring &amp; Incident Response System using Al, Geo-Fencing, and Blockchain-based Digital ID</a:t>
              </a:r>
            </a:p>
            <a:p>
              <a:pPr algn="ctr">
                <a:lnSpc>
                  <a:spcPts val="3360"/>
                </a:lnSpc>
              </a:pPr>
              <a:endParaRPr lang="en-US" sz="2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6" name="Freeform 6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363530" y="208583"/>
            <a:ext cx="2309154" cy="1438427"/>
          </a:xfrm>
          <a:custGeom>
            <a:avLst/>
            <a:gdLst/>
            <a:ahLst/>
            <a:cxnLst/>
            <a:rect l="l" t="t" r="r" b="b"/>
            <a:pathLst>
              <a:path w="2309154" h="1438427">
                <a:moveTo>
                  <a:pt x="0" y="0"/>
                </a:moveTo>
                <a:lnTo>
                  <a:pt x="2309155" y="0"/>
                </a:lnTo>
                <a:lnTo>
                  <a:pt x="2309155" y="1438427"/>
                </a:lnTo>
                <a:lnTo>
                  <a:pt x="0" y="14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25999" y="2313124"/>
            <a:ext cx="8346290" cy="7501523"/>
          </a:xfrm>
          <a:custGeom>
            <a:avLst/>
            <a:gdLst/>
            <a:ahLst/>
            <a:cxnLst/>
            <a:rect l="l" t="t" r="r" b="b"/>
            <a:pathLst>
              <a:path w="8346290" h="7501523">
                <a:moveTo>
                  <a:pt x="0" y="0"/>
                </a:moveTo>
                <a:lnTo>
                  <a:pt x="8346290" y="0"/>
                </a:lnTo>
                <a:lnTo>
                  <a:pt x="8346290" y="7501523"/>
                </a:lnTo>
                <a:lnTo>
                  <a:pt x="0" y="75015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630" b="-563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3264" y="2284549"/>
            <a:ext cx="41910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Proposed Solution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686" y="737837"/>
            <a:ext cx="1950843" cy="3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22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Code Blooded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658" y="3003880"/>
            <a:ext cx="8964576" cy="653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885" lvl="1" indent="-248442" algn="just">
              <a:lnSpc>
                <a:spcPts val="276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Blockchain-based Digital Tourist ID → </a:t>
            </a:r>
            <a:r>
              <a:rPr lang="en-US" sz="23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Secure, tamper-proof, and temporary validity, ensuring trusted identity verification for tourists.</a:t>
            </a:r>
          </a:p>
          <a:p>
            <a:pPr algn="just">
              <a:lnSpc>
                <a:spcPts val="2761"/>
              </a:lnSpc>
              <a:spcBef>
                <a:spcPct val="0"/>
              </a:spcBef>
            </a:pPr>
            <a:endParaRPr lang="en-US" sz="230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96885" lvl="1" indent="-248442" algn="just">
              <a:lnSpc>
                <a:spcPts val="276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Smart Mobile Application → </a:t>
            </a:r>
            <a:r>
              <a:rPr lang="en-US" sz="23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Geo-fencing alerts when entering high-risk zones, panic button with live location sharing.</a:t>
            </a:r>
          </a:p>
          <a:p>
            <a:pPr algn="just">
              <a:lnSpc>
                <a:spcPts val="2761"/>
              </a:lnSpc>
              <a:spcBef>
                <a:spcPct val="0"/>
              </a:spcBef>
            </a:pPr>
            <a:endParaRPr lang="en-US" sz="230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96885" lvl="1" indent="-248442" algn="just">
              <a:lnSpc>
                <a:spcPts val="276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AI-Powered Anomaly Detection → </a:t>
            </a:r>
            <a:r>
              <a:rPr lang="en-US" sz="23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Detects unusual tourist behavior such as prolonged inactivity, sudden location drop-offs, or deviations from planned routes.</a:t>
            </a:r>
          </a:p>
          <a:p>
            <a:pPr algn="just">
              <a:lnSpc>
                <a:spcPts val="2761"/>
              </a:lnSpc>
              <a:spcBef>
                <a:spcPct val="0"/>
              </a:spcBef>
            </a:pPr>
            <a:endParaRPr lang="en-US" sz="230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96885" lvl="1" indent="-248442" algn="just">
              <a:lnSpc>
                <a:spcPts val="276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Real-time Police &amp; Tourism Dashboard → </a:t>
            </a:r>
            <a:r>
              <a:rPr lang="en-US" sz="23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Visual heatmaps of tourist clusters, alert monitoring, and automated e-FIR generation for missing tourists.</a:t>
            </a:r>
          </a:p>
          <a:p>
            <a:pPr algn="just">
              <a:lnSpc>
                <a:spcPts val="2761"/>
              </a:lnSpc>
              <a:spcBef>
                <a:spcPct val="0"/>
              </a:spcBef>
            </a:pPr>
            <a:endParaRPr lang="en-US" sz="230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96885" lvl="1" indent="-248442" algn="just">
              <a:lnSpc>
                <a:spcPts val="2761"/>
              </a:lnSpc>
              <a:spcBef>
                <a:spcPct val="0"/>
              </a:spcBef>
              <a:buFont typeface="Arial"/>
              <a:buChar char="•"/>
            </a:pPr>
            <a:r>
              <a:rPr lang="en-US" sz="2301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Privacy-first Data Security → </a:t>
            </a:r>
            <a:r>
              <a:rPr lang="en-US" sz="230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End-to-end encryption with blockchain ensuring that tourist identities and travel records remain tamper-proof and confidential.</a:t>
            </a:r>
          </a:p>
          <a:p>
            <a:pPr algn="just">
              <a:lnSpc>
                <a:spcPts val="2761"/>
              </a:lnSpc>
              <a:spcBef>
                <a:spcPct val="0"/>
              </a:spcBef>
            </a:pPr>
            <a:endParaRPr lang="en-US" sz="2301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241456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TECHNICAL APPROACH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9" name="Freeform 9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363530" y="208583"/>
            <a:ext cx="2309154" cy="1438427"/>
          </a:xfrm>
          <a:custGeom>
            <a:avLst/>
            <a:gdLst/>
            <a:ahLst/>
            <a:cxnLst/>
            <a:rect l="l" t="t" r="r" b="b"/>
            <a:pathLst>
              <a:path w="2309154" h="1438427">
                <a:moveTo>
                  <a:pt x="0" y="0"/>
                </a:moveTo>
                <a:lnTo>
                  <a:pt x="2309155" y="0"/>
                </a:lnTo>
                <a:lnTo>
                  <a:pt x="2309155" y="1438427"/>
                </a:lnTo>
                <a:lnTo>
                  <a:pt x="0" y="14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363530" y="7029589"/>
            <a:ext cx="9933449" cy="2933587"/>
            <a:chOff x="0" y="0"/>
            <a:chExt cx="2616217" cy="772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16217" cy="772632"/>
            </a:xfrm>
            <a:custGeom>
              <a:avLst/>
              <a:gdLst/>
              <a:ahLst/>
              <a:cxnLst/>
              <a:rect l="l" t="t" r="r" b="b"/>
              <a:pathLst>
                <a:path w="2616217" h="772632">
                  <a:moveTo>
                    <a:pt x="0" y="0"/>
                  </a:moveTo>
                  <a:lnTo>
                    <a:pt x="2616217" y="0"/>
                  </a:lnTo>
                  <a:lnTo>
                    <a:pt x="2616217" y="772632"/>
                  </a:lnTo>
                  <a:lnTo>
                    <a:pt x="0" y="77263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616217" cy="782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307428" y="7150534"/>
            <a:ext cx="1523122" cy="569248"/>
          </a:xfrm>
          <a:custGeom>
            <a:avLst/>
            <a:gdLst/>
            <a:ahLst/>
            <a:cxnLst/>
            <a:rect l="l" t="t" r="r" b="b"/>
            <a:pathLst>
              <a:path w="1523122" h="569248">
                <a:moveTo>
                  <a:pt x="0" y="0"/>
                </a:moveTo>
                <a:lnTo>
                  <a:pt x="1523122" y="0"/>
                </a:lnTo>
                <a:lnTo>
                  <a:pt x="1523122" y="569247"/>
                </a:lnTo>
                <a:lnTo>
                  <a:pt x="0" y="569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250058" y="7160049"/>
            <a:ext cx="2918697" cy="567061"/>
          </a:xfrm>
          <a:custGeom>
            <a:avLst/>
            <a:gdLst/>
            <a:ahLst/>
            <a:cxnLst/>
            <a:rect l="l" t="t" r="r" b="b"/>
            <a:pathLst>
              <a:path w="2918697" h="567061">
                <a:moveTo>
                  <a:pt x="0" y="0"/>
                </a:moveTo>
                <a:lnTo>
                  <a:pt x="2918696" y="0"/>
                </a:lnTo>
                <a:lnTo>
                  <a:pt x="2918696" y="567061"/>
                </a:lnTo>
                <a:lnTo>
                  <a:pt x="0" y="567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211620" y="7962489"/>
            <a:ext cx="1631697" cy="1188703"/>
          </a:xfrm>
          <a:custGeom>
            <a:avLst/>
            <a:gdLst/>
            <a:ahLst/>
            <a:cxnLst/>
            <a:rect l="l" t="t" r="r" b="b"/>
            <a:pathLst>
              <a:path w="1631697" h="1188703">
                <a:moveTo>
                  <a:pt x="0" y="0"/>
                </a:moveTo>
                <a:lnTo>
                  <a:pt x="1631697" y="0"/>
                </a:lnTo>
                <a:lnTo>
                  <a:pt x="1631697" y="1188703"/>
                </a:lnTo>
                <a:lnTo>
                  <a:pt x="0" y="11887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233530" y="7984196"/>
            <a:ext cx="1132773" cy="1145290"/>
          </a:xfrm>
          <a:custGeom>
            <a:avLst/>
            <a:gdLst/>
            <a:ahLst/>
            <a:cxnLst/>
            <a:rect l="l" t="t" r="r" b="b"/>
            <a:pathLst>
              <a:path w="1132773" h="1145290">
                <a:moveTo>
                  <a:pt x="0" y="0"/>
                </a:moveTo>
                <a:lnTo>
                  <a:pt x="1132773" y="0"/>
                </a:lnTo>
                <a:lnTo>
                  <a:pt x="1132773" y="1145290"/>
                </a:lnTo>
                <a:lnTo>
                  <a:pt x="0" y="1145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471967" y="8655525"/>
            <a:ext cx="1579094" cy="1102290"/>
          </a:xfrm>
          <a:custGeom>
            <a:avLst/>
            <a:gdLst/>
            <a:ahLst/>
            <a:cxnLst/>
            <a:rect l="l" t="t" r="r" b="b"/>
            <a:pathLst>
              <a:path w="1579094" h="1102290">
                <a:moveTo>
                  <a:pt x="0" y="0"/>
                </a:moveTo>
                <a:lnTo>
                  <a:pt x="1579095" y="0"/>
                </a:lnTo>
                <a:lnTo>
                  <a:pt x="1579095" y="1102290"/>
                </a:lnTo>
                <a:lnTo>
                  <a:pt x="0" y="1102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37674" y="7719781"/>
            <a:ext cx="2638262" cy="765649"/>
          </a:xfrm>
          <a:custGeom>
            <a:avLst/>
            <a:gdLst/>
            <a:ahLst/>
            <a:cxnLst/>
            <a:rect l="l" t="t" r="r" b="b"/>
            <a:pathLst>
              <a:path w="2638262" h="765649">
                <a:moveTo>
                  <a:pt x="0" y="0"/>
                </a:moveTo>
                <a:lnTo>
                  <a:pt x="2638262" y="0"/>
                </a:lnTo>
                <a:lnTo>
                  <a:pt x="2638262" y="765650"/>
                </a:lnTo>
                <a:lnTo>
                  <a:pt x="0" y="765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80441" y="7301447"/>
            <a:ext cx="1207854" cy="1183984"/>
          </a:xfrm>
          <a:custGeom>
            <a:avLst/>
            <a:gdLst/>
            <a:ahLst/>
            <a:cxnLst/>
            <a:rect l="l" t="t" r="r" b="b"/>
            <a:pathLst>
              <a:path w="1207854" h="1183984">
                <a:moveTo>
                  <a:pt x="0" y="0"/>
                </a:moveTo>
                <a:lnTo>
                  <a:pt x="1207854" y="0"/>
                </a:lnTo>
                <a:lnTo>
                  <a:pt x="1207854" y="1183984"/>
                </a:lnTo>
                <a:lnTo>
                  <a:pt x="0" y="118398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62036" y="8557583"/>
            <a:ext cx="2638262" cy="593609"/>
          </a:xfrm>
          <a:custGeom>
            <a:avLst/>
            <a:gdLst/>
            <a:ahLst/>
            <a:cxnLst/>
            <a:rect l="l" t="t" r="r" b="b"/>
            <a:pathLst>
              <a:path w="2638262" h="593609">
                <a:moveTo>
                  <a:pt x="0" y="0"/>
                </a:moveTo>
                <a:lnTo>
                  <a:pt x="2638262" y="0"/>
                </a:lnTo>
                <a:lnTo>
                  <a:pt x="2638262" y="593609"/>
                </a:lnTo>
                <a:lnTo>
                  <a:pt x="0" y="5936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644525" y="7816874"/>
            <a:ext cx="1034467" cy="982343"/>
          </a:xfrm>
          <a:custGeom>
            <a:avLst/>
            <a:gdLst/>
            <a:ahLst/>
            <a:cxnLst/>
            <a:rect l="l" t="t" r="r" b="b"/>
            <a:pathLst>
              <a:path w="1034467" h="982343">
                <a:moveTo>
                  <a:pt x="0" y="0"/>
                </a:moveTo>
                <a:lnTo>
                  <a:pt x="1034468" y="0"/>
                </a:lnTo>
                <a:lnTo>
                  <a:pt x="1034468" y="982343"/>
                </a:lnTo>
                <a:lnTo>
                  <a:pt x="0" y="9823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76255" y="7113624"/>
            <a:ext cx="1445636" cy="1008668"/>
          </a:xfrm>
          <a:custGeom>
            <a:avLst/>
            <a:gdLst/>
            <a:ahLst/>
            <a:cxnLst/>
            <a:rect l="l" t="t" r="r" b="b"/>
            <a:pathLst>
              <a:path w="1445636" h="1008668">
                <a:moveTo>
                  <a:pt x="0" y="0"/>
                </a:moveTo>
                <a:lnTo>
                  <a:pt x="1445637" y="0"/>
                </a:lnTo>
                <a:lnTo>
                  <a:pt x="1445637" y="1008668"/>
                </a:lnTo>
                <a:lnTo>
                  <a:pt x="0" y="10086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609919" y="7113624"/>
            <a:ext cx="2686039" cy="659910"/>
          </a:xfrm>
          <a:custGeom>
            <a:avLst/>
            <a:gdLst/>
            <a:ahLst/>
            <a:cxnLst/>
            <a:rect l="l" t="t" r="r" b="b"/>
            <a:pathLst>
              <a:path w="2686039" h="659910">
                <a:moveTo>
                  <a:pt x="0" y="0"/>
                </a:moveTo>
                <a:lnTo>
                  <a:pt x="2686039" y="0"/>
                </a:lnTo>
                <a:lnTo>
                  <a:pt x="2686039" y="659910"/>
                </a:lnTo>
                <a:lnTo>
                  <a:pt x="0" y="6599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2032054" y="9074716"/>
            <a:ext cx="2235309" cy="733657"/>
          </a:xfrm>
          <a:custGeom>
            <a:avLst/>
            <a:gdLst/>
            <a:ahLst/>
            <a:cxnLst/>
            <a:rect l="l" t="t" r="r" b="b"/>
            <a:pathLst>
              <a:path w="2235309" h="733657">
                <a:moveTo>
                  <a:pt x="0" y="0"/>
                </a:moveTo>
                <a:lnTo>
                  <a:pt x="2235309" y="0"/>
                </a:lnTo>
                <a:lnTo>
                  <a:pt x="2235309" y="733657"/>
                </a:lnTo>
                <a:lnTo>
                  <a:pt x="0" y="73365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429" b="-1429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295958" y="9091779"/>
            <a:ext cx="2068592" cy="635928"/>
          </a:xfrm>
          <a:custGeom>
            <a:avLst/>
            <a:gdLst/>
            <a:ahLst/>
            <a:cxnLst/>
            <a:rect l="l" t="t" r="r" b="b"/>
            <a:pathLst>
              <a:path w="2068592" h="635928">
                <a:moveTo>
                  <a:pt x="0" y="0"/>
                </a:moveTo>
                <a:lnTo>
                  <a:pt x="2068593" y="0"/>
                </a:lnTo>
                <a:lnTo>
                  <a:pt x="2068593" y="635928"/>
                </a:lnTo>
                <a:lnTo>
                  <a:pt x="0" y="6359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573163" y="9181026"/>
            <a:ext cx="1690192" cy="521037"/>
          </a:xfrm>
          <a:custGeom>
            <a:avLst/>
            <a:gdLst/>
            <a:ahLst/>
            <a:cxnLst/>
            <a:rect l="l" t="t" r="r" b="b"/>
            <a:pathLst>
              <a:path w="1690192" h="521037">
                <a:moveTo>
                  <a:pt x="0" y="0"/>
                </a:moveTo>
                <a:lnTo>
                  <a:pt x="1690192" y="0"/>
                </a:lnTo>
                <a:lnTo>
                  <a:pt x="1690192" y="521037"/>
                </a:lnTo>
                <a:lnTo>
                  <a:pt x="0" y="52103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677979" y="2604044"/>
            <a:ext cx="7397750" cy="7359132"/>
          </a:xfrm>
          <a:custGeom>
            <a:avLst/>
            <a:gdLst/>
            <a:ahLst/>
            <a:cxnLst/>
            <a:rect l="l" t="t" r="r" b="b"/>
            <a:pathLst>
              <a:path w="7397750" h="7359132">
                <a:moveTo>
                  <a:pt x="0" y="0"/>
                </a:moveTo>
                <a:lnTo>
                  <a:pt x="7397750" y="0"/>
                </a:lnTo>
                <a:lnTo>
                  <a:pt x="7397750" y="7359132"/>
                </a:lnTo>
                <a:lnTo>
                  <a:pt x="0" y="73591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t="-1157" b="-1157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476255" y="8163640"/>
            <a:ext cx="1757275" cy="1564067"/>
          </a:xfrm>
          <a:custGeom>
            <a:avLst/>
            <a:gdLst/>
            <a:ahLst/>
            <a:cxnLst/>
            <a:rect l="l" t="t" r="r" b="b"/>
            <a:pathLst>
              <a:path w="1757275" h="1564067">
                <a:moveTo>
                  <a:pt x="0" y="0"/>
                </a:moveTo>
                <a:lnTo>
                  <a:pt x="1757275" y="0"/>
                </a:lnTo>
                <a:lnTo>
                  <a:pt x="1757275" y="1564067"/>
                </a:lnTo>
                <a:lnTo>
                  <a:pt x="0" y="156406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42686" y="737837"/>
            <a:ext cx="1950843" cy="3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22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Code Blooded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3530" y="1794419"/>
            <a:ext cx="381595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Technologies used: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65951" y="1794419"/>
            <a:ext cx="395251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System Architecture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7922" y="2461169"/>
            <a:ext cx="10039057" cy="454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Blockchain (Hyperledger Fabric / Ethereum Private Network) →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Secure, tamper-proof digital IDs &amp; consent management.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AI/ML (TensorFlow, Scikit-learn)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 in tourist behavior &amp; geo-fencing alerts</a:t>
            </a:r>
          </a:p>
          <a:p>
            <a:pPr algn="just">
              <a:lnSpc>
                <a:spcPts val="1920"/>
              </a:lnSpc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Mobile App (Flutter / React Native)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Cross-platform app with panic button, tracking, and multilingual support.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Backend (Node.js / Express)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 for communication, authentication, and data handling.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Database (PostgreSQL / MongoDB)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of user profiles, logs, and alerts.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APIs (Google Maps API, SMS/Email Gateways, e-FIR Integration)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Geo-fencing, alerts, and government integration.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Security (AES-256 Encryption, TLS, JWT)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privacy and secure communication.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Dashboard (React.js, Recharts) → 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police &amp; tourism authority monitoring.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222946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FEASIBILITY AND VIABILITY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6" name="Freeform 6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515930" y="360983"/>
            <a:ext cx="2309154" cy="1438427"/>
          </a:xfrm>
          <a:custGeom>
            <a:avLst/>
            <a:gdLst/>
            <a:ahLst/>
            <a:cxnLst/>
            <a:rect l="l" t="t" r="r" b="b"/>
            <a:pathLst>
              <a:path w="2309154" h="1438427">
                <a:moveTo>
                  <a:pt x="0" y="0"/>
                </a:moveTo>
                <a:lnTo>
                  <a:pt x="2309155" y="0"/>
                </a:lnTo>
                <a:lnTo>
                  <a:pt x="2309155" y="1438427"/>
                </a:lnTo>
                <a:lnTo>
                  <a:pt x="0" y="14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15930" y="2308154"/>
            <a:ext cx="7960511" cy="2132013"/>
            <a:chOff x="0" y="0"/>
            <a:chExt cx="10614015" cy="2842684"/>
          </a:xfrm>
        </p:grpSpPr>
        <p:sp>
          <p:nvSpPr>
            <p:cNvPr id="9" name="Freeform 9"/>
            <p:cNvSpPr/>
            <p:nvPr/>
          </p:nvSpPr>
          <p:spPr>
            <a:xfrm>
              <a:off x="163930" y="0"/>
              <a:ext cx="616719" cy="688765"/>
            </a:xfrm>
            <a:custGeom>
              <a:avLst/>
              <a:gdLst/>
              <a:ahLst/>
              <a:cxnLst/>
              <a:rect l="l" t="t" r="r" b="b"/>
              <a:pathLst>
                <a:path w="616719" h="688765">
                  <a:moveTo>
                    <a:pt x="0" y="0"/>
                  </a:moveTo>
                  <a:lnTo>
                    <a:pt x="616720" y="0"/>
                  </a:lnTo>
                  <a:lnTo>
                    <a:pt x="616720" y="688765"/>
                  </a:lnTo>
                  <a:lnTo>
                    <a:pt x="0" y="688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841" r="-5841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057332" y="132948"/>
              <a:ext cx="60767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 u="sng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Feasibility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25290"/>
              <a:ext cx="10614015" cy="2017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Blockchain, AI, and Geo-fencing APIs are mature and open-source.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Existing govt APIs (e-FIR, SMS) enable easy integration.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Cloud platforms (AWS/Azure/GCP) support scalable infrastructure.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Mobile-first app with multilingual support ensures easy adoption.</a:t>
              </a:r>
            </a:p>
            <a:p>
              <a:pPr algn="just">
                <a:lnSpc>
                  <a:spcPts val="240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5930" y="4321736"/>
            <a:ext cx="7960511" cy="1861483"/>
            <a:chOff x="0" y="0"/>
            <a:chExt cx="10614015" cy="2481978"/>
          </a:xfrm>
        </p:grpSpPr>
        <p:sp>
          <p:nvSpPr>
            <p:cNvPr id="13" name="Freeform 13"/>
            <p:cNvSpPr/>
            <p:nvPr/>
          </p:nvSpPr>
          <p:spPr>
            <a:xfrm>
              <a:off x="163930" y="0"/>
              <a:ext cx="618970" cy="691278"/>
            </a:xfrm>
            <a:custGeom>
              <a:avLst/>
              <a:gdLst/>
              <a:ahLst/>
              <a:cxnLst/>
              <a:rect l="l" t="t" r="r" b="b"/>
              <a:pathLst>
                <a:path w="618970" h="691278">
                  <a:moveTo>
                    <a:pt x="0" y="0"/>
                  </a:moveTo>
                  <a:lnTo>
                    <a:pt x="618970" y="0"/>
                  </a:lnTo>
                  <a:lnTo>
                    <a:pt x="618970" y="691278"/>
                  </a:lnTo>
                  <a:lnTo>
                    <a:pt x="0" y="691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841" r="-5841"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057332" y="148383"/>
              <a:ext cx="60767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 u="sng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Viability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5428"/>
              <a:ext cx="10614015" cy="160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Rising tourist safety concerns in India make the solution relevant.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Growing global demand for smart tourism safety solutions.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High potential for govt, tourism boards, and private partnerships.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Tech stack supports real-time monitoring and rapid incident response.</a:t>
              </a:r>
            </a:p>
            <a:p>
              <a:pPr algn="just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15930" y="6259419"/>
            <a:ext cx="7960511" cy="1671527"/>
            <a:chOff x="0" y="0"/>
            <a:chExt cx="10614015" cy="2228702"/>
          </a:xfrm>
        </p:grpSpPr>
        <p:sp>
          <p:nvSpPr>
            <p:cNvPr id="17" name="Freeform 17"/>
            <p:cNvSpPr/>
            <p:nvPr/>
          </p:nvSpPr>
          <p:spPr>
            <a:xfrm>
              <a:off x="251564" y="0"/>
              <a:ext cx="642361" cy="717402"/>
            </a:xfrm>
            <a:custGeom>
              <a:avLst/>
              <a:gdLst/>
              <a:ahLst/>
              <a:cxnLst/>
              <a:rect l="l" t="t" r="r" b="b"/>
              <a:pathLst>
                <a:path w="642361" h="717402">
                  <a:moveTo>
                    <a:pt x="0" y="0"/>
                  </a:moveTo>
                  <a:lnTo>
                    <a:pt x="642362" y="0"/>
                  </a:lnTo>
                  <a:lnTo>
                    <a:pt x="642362" y="717402"/>
                  </a:lnTo>
                  <a:lnTo>
                    <a:pt x="0" y="71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841" r="-5841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057332" y="225277"/>
              <a:ext cx="60767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 u="sng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Challenges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39652"/>
              <a:ext cx="10614015" cy="1289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Blockchain integration complexity with govt KYC systems.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AI anomaly detection may produce false positives or misses.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Privacy concerns may reduce tourist participation in tracking.</a:t>
              </a:r>
            </a:p>
            <a:p>
              <a:pPr algn="just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5930" y="8040381"/>
            <a:ext cx="7960511" cy="1644198"/>
            <a:chOff x="0" y="0"/>
            <a:chExt cx="10614015" cy="2192264"/>
          </a:xfrm>
        </p:grpSpPr>
        <p:sp>
          <p:nvSpPr>
            <p:cNvPr id="21" name="Freeform 21"/>
            <p:cNvSpPr/>
            <p:nvPr/>
          </p:nvSpPr>
          <p:spPr>
            <a:xfrm>
              <a:off x="220632" y="0"/>
              <a:ext cx="615330" cy="687213"/>
            </a:xfrm>
            <a:custGeom>
              <a:avLst/>
              <a:gdLst/>
              <a:ahLst/>
              <a:cxnLst/>
              <a:rect l="l" t="t" r="r" b="b"/>
              <a:pathLst>
                <a:path w="615330" h="687213">
                  <a:moveTo>
                    <a:pt x="0" y="0"/>
                  </a:moveTo>
                  <a:lnTo>
                    <a:pt x="615330" y="0"/>
                  </a:lnTo>
                  <a:lnTo>
                    <a:pt x="615330" y="687213"/>
                  </a:lnTo>
                  <a:lnTo>
                    <a:pt x="0" y="687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841" r="-5841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057332" y="226939"/>
              <a:ext cx="60767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 u="sng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Solutions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903214"/>
              <a:ext cx="10614015" cy="1289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Start with permissioned blockchain (Hyperledger) for POC integration.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Use hybrid AI + rule-based detection with continuous retraining.</a:t>
              </a:r>
            </a:p>
            <a:p>
              <a:pPr marL="345441" lvl="1" indent="-172721" algn="just">
                <a:lnSpc>
                  <a:spcPts val="1920"/>
                </a:lnSpc>
                <a:buAutoNum type="arabicPeriod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Implement opt-in tracking with end-to-end encryption.</a:t>
              </a:r>
            </a:p>
            <a:p>
              <a:pPr algn="just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75089" y="2308154"/>
            <a:ext cx="7960511" cy="2371522"/>
            <a:chOff x="0" y="0"/>
            <a:chExt cx="10614015" cy="3162029"/>
          </a:xfrm>
        </p:grpSpPr>
        <p:sp>
          <p:nvSpPr>
            <p:cNvPr id="25" name="Freeform 25"/>
            <p:cNvSpPr/>
            <p:nvPr/>
          </p:nvSpPr>
          <p:spPr>
            <a:xfrm>
              <a:off x="308400" y="0"/>
              <a:ext cx="648508" cy="648508"/>
            </a:xfrm>
            <a:custGeom>
              <a:avLst/>
              <a:gdLst/>
              <a:ahLst/>
              <a:cxnLst/>
              <a:rect l="l" t="t" r="r" b="b"/>
              <a:pathLst>
                <a:path w="648508" h="648508">
                  <a:moveTo>
                    <a:pt x="0" y="0"/>
                  </a:moveTo>
                  <a:lnTo>
                    <a:pt x="648508" y="0"/>
                  </a:lnTo>
                  <a:lnTo>
                    <a:pt x="648508" y="648508"/>
                  </a:lnTo>
                  <a:lnTo>
                    <a:pt x="0" y="6485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236308" y="93557"/>
              <a:ext cx="6076787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 u="sng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 Cases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38234"/>
              <a:ext cx="10614015" cy="2423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Tourist Safety &amp; SOS</a:t>
              </a: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Immediate panic button + location alerts to police.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Geo-fencing Alerts</a:t>
              </a: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Notify tourists when entering unsafe zones.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Monitoring</a:t>
              </a: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Detect inactivity, unusual behavior, or distress.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Authority Dashboard</a:t>
              </a: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Heatmaps, alerts, automated e-FIRs for quick response.</a:t>
              </a:r>
            </a:p>
            <a:p>
              <a:pPr marL="345441" lvl="1" indent="-172721" algn="just">
                <a:lnSpc>
                  <a:spcPts val="2400"/>
                </a:lnSpc>
                <a:buAutoNum type="arabicPeriod"/>
              </a:pPr>
              <a:r>
                <a:rPr lang="en-US" sz="16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&amp; Crowd Management</a:t>
              </a: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– Festivals, religious gatherings, heritage sites.</a:t>
              </a:r>
            </a:p>
            <a:p>
              <a:pPr algn="just">
                <a:lnSpc>
                  <a:spcPts val="240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75089" y="4965426"/>
            <a:ext cx="8385054" cy="3400212"/>
            <a:chOff x="0" y="0"/>
            <a:chExt cx="11180072" cy="4533616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1180072" cy="4533616"/>
              <a:chOff x="0" y="0"/>
              <a:chExt cx="2208409" cy="895529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208409" cy="895529"/>
              </a:xfrm>
              <a:custGeom>
                <a:avLst/>
                <a:gdLst/>
                <a:ahLst/>
                <a:cxnLst/>
                <a:rect l="l" t="t" r="r" b="b"/>
                <a:pathLst>
                  <a:path w="2208409" h="895529">
                    <a:moveTo>
                      <a:pt x="46742" y="0"/>
                    </a:moveTo>
                    <a:lnTo>
                      <a:pt x="2161667" y="0"/>
                    </a:lnTo>
                    <a:cubicBezTo>
                      <a:pt x="2187482" y="0"/>
                      <a:pt x="2208409" y="20927"/>
                      <a:pt x="2208409" y="46742"/>
                    </a:cubicBezTo>
                    <a:lnTo>
                      <a:pt x="2208409" y="848787"/>
                    </a:lnTo>
                    <a:cubicBezTo>
                      <a:pt x="2208409" y="874602"/>
                      <a:pt x="2187482" y="895529"/>
                      <a:pt x="2161667" y="895529"/>
                    </a:cubicBezTo>
                    <a:lnTo>
                      <a:pt x="46742" y="895529"/>
                    </a:lnTo>
                    <a:cubicBezTo>
                      <a:pt x="34345" y="895529"/>
                      <a:pt x="22456" y="890604"/>
                      <a:pt x="13690" y="881839"/>
                    </a:cubicBezTo>
                    <a:cubicBezTo>
                      <a:pt x="4925" y="873073"/>
                      <a:pt x="0" y="861184"/>
                      <a:pt x="0" y="848787"/>
                    </a:cubicBezTo>
                    <a:lnTo>
                      <a:pt x="0" y="46742"/>
                    </a:lnTo>
                    <a:cubicBezTo>
                      <a:pt x="0" y="20927"/>
                      <a:pt x="20927" y="0"/>
                      <a:pt x="46742" y="0"/>
                    </a:cubicBezTo>
                    <a:close/>
                  </a:path>
                </a:pathLst>
              </a:custGeom>
              <a:solidFill>
                <a:srgbClr val="DCE6F2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9525"/>
                <a:ext cx="2208409" cy="9050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487980" y="348534"/>
              <a:ext cx="8524699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880"/>
                </a:lnSpc>
              </a:pPr>
              <a:r>
                <a:rPr lang="en-US" sz="2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Supporting Facts for Feasibility &amp; Viability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752105" y="358059"/>
              <a:ext cx="575840" cy="437638"/>
            </a:xfrm>
            <a:custGeom>
              <a:avLst/>
              <a:gdLst/>
              <a:ahLst/>
              <a:cxnLst/>
              <a:rect l="l" t="t" r="r" b="b"/>
              <a:pathLst>
                <a:path w="575840" h="437638">
                  <a:moveTo>
                    <a:pt x="0" y="0"/>
                  </a:moveTo>
                  <a:lnTo>
                    <a:pt x="575839" y="0"/>
                  </a:lnTo>
                  <a:lnTo>
                    <a:pt x="575839" y="437638"/>
                  </a:lnTo>
                  <a:lnTo>
                    <a:pt x="0" y="437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9856394" y="358059"/>
              <a:ext cx="571573" cy="445827"/>
            </a:xfrm>
            <a:custGeom>
              <a:avLst/>
              <a:gdLst/>
              <a:ahLst/>
              <a:cxnLst/>
              <a:rect l="l" t="t" r="r" b="b"/>
              <a:pathLst>
                <a:path w="571573" h="445827">
                  <a:moveTo>
                    <a:pt x="0" y="0"/>
                  </a:moveTo>
                  <a:lnTo>
                    <a:pt x="571574" y="0"/>
                  </a:lnTo>
                  <a:lnTo>
                    <a:pt x="571574" y="445827"/>
                  </a:lnTo>
                  <a:lnTo>
                    <a:pt x="0" y="44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474400" y="1215951"/>
              <a:ext cx="10231273" cy="2876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5441" lvl="1" indent="-172721" algn="ctr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India ranked 6th in Asia for tourist arrivals (UNWTO, 2023) – huge target market.</a:t>
              </a:r>
            </a:p>
            <a:p>
              <a:pPr algn="ctr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45441" lvl="1" indent="-172721" algn="ctr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Crimes against tourists rose by 15% in 2022 (National Crime Records Bureau).</a:t>
              </a:r>
            </a:p>
            <a:p>
              <a:pPr algn="ctr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45441" lvl="1" indent="-172721" algn="ctr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Blockchain adoption in GovTech is rising (India’s DigiLocker + e-Sign already use blockchain principles).</a:t>
              </a:r>
            </a:p>
            <a:p>
              <a:pPr algn="ctr">
                <a:lnSpc>
                  <a:spcPts val="1920"/>
                </a:lnSpc>
              </a:pPr>
              <a:endPara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45441" lvl="1" indent="-172721" algn="ctr">
                <a:lnSpc>
                  <a:spcPts val="1920"/>
                </a:lnSpc>
                <a:buFont typeface="Arial"/>
                <a:buChar char="•"/>
              </a:pPr>
              <a:r>
                <a:rPr lang="en-US" sz="16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Global tourism safety tech market projected to grow at &gt;10% CAGR till 2030 (Market Research Future).</a:t>
              </a:r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95086" y="890237"/>
            <a:ext cx="1950843" cy="3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22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Code Blooded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222947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IMPACT AND BENEFITS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72300" y="9534530"/>
            <a:ext cx="4806000" cy="547688"/>
            <a:chOff x="0" y="0"/>
            <a:chExt cx="6408000" cy="7302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08000" cy="730250"/>
            </a:xfrm>
            <a:custGeom>
              <a:avLst/>
              <a:gdLst/>
              <a:ahLst/>
              <a:cxnLst/>
              <a:rect l="l" t="t" r="r" b="b"/>
              <a:pathLst>
                <a:path w="6408000" h="730250">
                  <a:moveTo>
                    <a:pt x="0" y="0"/>
                  </a:moveTo>
                  <a:lnTo>
                    <a:pt x="6408000" y="0"/>
                  </a:lnTo>
                  <a:lnTo>
                    <a:pt x="64080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4080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@SIH Idea submission- Template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12" name="Freeform 12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515930" y="360983"/>
            <a:ext cx="2309154" cy="1438427"/>
          </a:xfrm>
          <a:custGeom>
            <a:avLst/>
            <a:gdLst/>
            <a:ahLst/>
            <a:cxnLst/>
            <a:rect l="l" t="t" r="r" b="b"/>
            <a:pathLst>
              <a:path w="2309154" h="1438427">
                <a:moveTo>
                  <a:pt x="0" y="0"/>
                </a:moveTo>
                <a:lnTo>
                  <a:pt x="2309155" y="0"/>
                </a:lnTo>
                <a:lnTo>
                  <a:pt x="2309155" y="1438427"/>
                </a:lnTo>
                <a:lnTo>
                  <a:pt x="0" y="14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34957" y="2266000"/>
            <a:ext cx="7042787" cy="7042787"/>
          </a:xfrm>
          <a:custGeom>
            <a:avLst/>
            <a:gdLst/>
            <a:ahLst/>
            <a:cxnLst/>
            <a:rect l="l" t="t" r="r" b="b"/>
            <a:pathLst>
              <a:path w="7042787" h="7042787">
                <a:moveTo>
                  <a:pt x="0" y="0"/>
                </a:moveTo>
                <a:lnTo>
                  <a:pt x="7042786" y="0"/>
                </a:lnTo>
                <a:lnTo>
                  <a:pt x="7042786" y="7042787"/>
                </a:lnTo>
                <a:lnTo>
                  <a:pt x="0" y="7042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95086" y="890237"/>
            <a:ext cx="1950843" cy="3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22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Code Blooded</a:t>
            </a:r>
          </a:p>
        </p:txBody>
      </p:sp>
      <p:sp>
        <p:nvSpPr>
          <p:cNvPr id="16" name="Freeform 16"/>
          <p:cNvSpPr/>
          <p:nvPr/>
        </p:nvSpPr>
        <p:spPr>
          <a:xfrm>
            <a:off x="8075635" y="2323150"/>
            <a:ext cx="489028" cy="489028"/>
          </a:xfrm>
          <a:custGeom>
            <a:avLst/>
            <a:gdLst/>
            <a:ahLst/>
            <a:cxnLst/>
            <a:rect l="l" t="t" r="r" b="b"/>
            <a:pathLst>
              <a:path w="489028" h="489028">
                <a:moveTo>
                  <a:pt x="0" y="0"/>
                </a:moveTo>
                <a:lnTo>
                  <a:pt x="489029" y="0"/>
                </a:lnTo>
                <a:lnTo>
                  <a:pt x="489029" y="489028"/>
                </a:lnTo>
                <a:lnTo>
                  <a:pt x="0" y="4890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8706256" y="2374028"/>
            <a:ext cx="653374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Potential Impact on Target Audience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06554" y="3060430"/>
            <a:ext cx="9846489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Tourists 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– Safer travel experience, reduced fear in high-risk zones, real-time help during emergencies.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Families 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– Peace of mind through optional live tracking &amp; quick alerts.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Police &amp; Authorities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– Faster incident response, automated e-FIR, better allocation of patrols/resources.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Tourism Department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– Data-driven risk management, policy insights, improved reputation of India as a safe tourist hub.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45441" lvl="1" indent="-172721" algn="just">
              <a:lnSpc>
                <a:spcPts val="1920"/>
              </a:lnSpc>
              <a:buFont typeface="Arial"/>
              <a:buChar char="•"/>
            </a:pPr>
            <a:r>
              <a:rPr lang="en-US" sz="16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Local Businesses &amp; Hotels</a:t>
            </a:r>
            <a:r>
              <a:rPr lang="en-US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– Safer environment encourages more tourists → direct economic growth.</a:t>
            </a:r>
          </a:p>
          <a:p>
            <a:pPr algn="just">
              <a:lnSpc>
                <a:spcPts val="1920"/>
              </a:lnSpc>
            </a:pPr>
            <a:endParaRPr lang="en-US" sz="1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8102601" y="6022705"/>
            <a:ext cx="435098" cy="450197"/>
          </a:xfrm>
          <a:custGeom>
            <a:avLst/>
            <a:gdLst/>
            <a:ahLst/>
            <a:cxnLst/>
            <a:rect l="l" t="t" r="r" b="b"/>
            <a:pathLst>
              <a:path w="435098" h="450197">
                <a:moveTo>
                  <a:pt x="0" y="0"/>
                </a:moveTo>
                <a:lnTo>
                  <a:pt x="435097" y="0"/>
                </a:lnTo>
                <a:lnTo>
                  <a:pt x="435097" y="450197"/>
                </a:lnTo>
                <a:lnTo>
                  <a:pt x="0" y="4501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35" r="-1735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740100" y="6068855"/>
            <a:ext cx="583991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Benefits of the Solution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6554" y="6686554"/>
            <a:ext cx="9846489" cy="284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04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Social Benefit – </a:t>
            </a: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Saves lives, ensures women/elderly/foreign tourists feel safe.</a:t>
            </a:r>
          </a:p>
          <a:p>
            <a:pPr algn="just">
              <a:lnSpc>
                <a:spcPts val="2040"/>
              </a:lnSpc>
            </a:pPr>
            <a:endParaRPr lang="en-US" sz="1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67031" lvl="1" indent="-183515" algn="just">
              <a:lnSpc>
                <a:spcPts val="204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Economic Benefit – </a:t>
            </a: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Boosts tourism revenue; safer destinations attract more visitors.</a:t>
            </a:r>
          </a:p>
          <a:p>
            <a:pPr algn="just">
              <a:lnSpc>
                <a:spcPts val="2040"/>
              </a:lnSpc>
            </a:pPr>
            <a:endParaRPr lang="en-US" sz="1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67031" lvl="1" indent="-183515" algn="just">
              <a:lnSpc>
                <a:spcPts val="204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Operational Benefit – </a:t>
            </a: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Reduces manual workload for police with automation &amp; dashboards.</a:t>
            </a:r>
          </a:p>
          <a:p>
            <a:pPr algn="just">
              <a:lnSpc>
                <a:spcPts val="2040"/>
              </a:lnSpc>
            </a:pPr>
            <a:endParaRPr lang="en-US" sz="1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67031" lvl="1" indent="-183515" algn="just">
              <a:lnSpc>
                <a:spcPts val="204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Technological Benefit – </a:t>
            </a: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First-of-its-kind integration of Blockchain + AI + Geo-fencing in tourism safety.</a:t>
            </a:r>
          </a:p>
          <a:p>
            <a:pPr algn="just">
              <a:lnSpc>
                <a:spcPts val="2040"/>
              </a:lnSpc>
            </a:pPr>
            <a:endParaRPr lang="en-US" sz="1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367031" lvl="1" indent="-183515" algn="just">
              <a:lnSpc>
                <a:spcPts val="204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Reputational Benefit – </a:t>
            </a:r>
            <a:r>
              <a:rPr lang="en-US" sz="17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Positions India as a global leader in smart tourism safety.</a:t>
            </a:r>
          </a:p>
          <a:p>
            <a:pPr algn="just">
              <a:lnSpc>
                <a:spcPts val="2040"/>
              </a:lnSpc>
            </a:pPr>
            <a:endParaRPr lang="en-US" sz="17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" y="393856"/>
            <a:ext cx="16459200" cy="1714500"/>
            <a:chOff x="0" y="0"/>
            <a:chExt cx="21945600" cy="228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45600" cy="2286000"/>
            </a:xfrm>
            <a:custGeom>
              <a:avLst/>
              <a:gdLst/>
              <a:ahLst/>
              <a:cxnLst/>
              <a:rect l="l" t="t" r="r" b="b"/>
              <a:pathLst>
                <a:path w="21945600" h="2286000">
                  <a:moveTo>
                    <a:pt x="0" y="0"/>
                  </a:moveTo>
                  <a:lnTo>
                    <a:pt x="21945600" y="0"/>
                  </a:lnTo>
                  <a:lnTo>
                    <a:pt x="21945600" y="2286000"/>
                  </a:lnTo>
                  <a:lnTo>
                    <a:pt x="0" y="2286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21945600" cy="23907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RESEARCH  AND REFERENCES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106400" y="9534530"/>
            <a:ext cx="4267200" cy="547688"/>
            <a:chOff x="0" y="0"/>
            <a:chExt cx="5689600" cy="730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89600" cy="730250"/>
            </a:xfrm>
            <a:custGeom>
              <a:avLst/>
              <a:gdLst/>
              <a:ahLst/>
              <a:cxnLst/>
              <a:rect l="l" t="t" r="r" b="b"/>
              <a:pathLst>
                <a:path w="5689600" h="730250">
                  <a:moveTo>
                    <a:pt x="0" y="0"/>
                  </a:moveTo>
                  <a:lnTo>
                    <a:pt x="5689600" y="0"/>
                  </a:lnTo>
                  <a:lnTo>
                    <a:pt x="56896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689600" cy="749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6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62049" y="85645"/>
            <a:ext cx="3313680" cy="1684302"/>
            <a:chOff x="0" y="0"/>
            <a:chExt cx="4418240" cy="2245736"/>
          </a:xfrm>
        </p:grpSpPr>
        <p:sp>
          <p:nvSpPr>
            <p:cNvPr id="9" name="Freeform 9" descr="https://www.sih.gov.in/img1/SIH-Logo.png"/>
            <p:cNvSpPr/>
            <p:nvPr/>
          </p:nvSpPr>
          <p:spPr>
            <a:xfrm>
              <a:off x="0" y="0"/>
              <a:ext cx="4418203" cy="2245741"/>
            </a:xfrm>
            <a:custGeom>
              <a:avLst/>
              <a:gdLst/>
              <a:ahLst/>
              <a:cxnLst/>
              <a:rect l="l" t="t" r="r" b="b"/>
              <a:pathLst>
                <a:path w="4418203" h="2245741">
                  <a:moveTo>
                    <a:pt x="0" y="0"/>
                  </a:moveTo>
                  <a:lnTo>
                    <a:pt x="4418203" y="0"/>
                  </a:lnTo>
                  <a:lnTo>
                    <a:pt x="4418203" y="2245741"/>
                  </a:lnTo>
                  <a:lnTo>
                    <a:pt x="0" y="2245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515930" y="360983"/>
            <a:ext cx="2309154" cy="1438427"/>
          </a:xfrm>
          <a:custGeom>
            <a:avLst/>
            <a:gdLst/>
            <a:ahLst/>
            <a:cxnLst/>
            <a:rect l="l" t="t" r="r" b="b"/>
            <a:pathLst>
              <a:path w="2309154" h="1438427">
                <a:moveTo>
                  <a:pt x="0" y="0"/>
                </a:moveTo>
                <a:lnTo>
                  <a:pt x="2309155" y="0"/>
                </a:lnTo>
                <a:lnTo>
                  <a:pt x="2309155" y="1438427"/>
                </a:lnTo>
                <a:lnTo>
                  <a:pt x="0" y="143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846129" y="2173556"/>
            <a:ext cx="8229600" cy="7869555"/>
          </a:xfrm>
          <a:custGeom>
            <a:avLst/>
            <a:gdLst/>
            <a:ahLst/>
            <a:cxnLst/>
            <a:rect l="l" t="t" r="r" b="b"/>
            <a:pathLst>
              <a:path w="8229600" h="7869555">
                <a:moveTo>
                  <a:pt x="0" y="0"/>
                </a:moveTo>
                <a:lnTo>
                  <a:pt x="8229600" y="0"/>
                </a:lnTo>
                <a:lnTo>
                  <a:pt x="8229600" y="7869555"/>
                </a:lnTo>
                <a:lnTo>
                  <a:pt x="0" y="7869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95086" y="890237"/>
            <a:ext cx="1950843" cy="360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</a:pPr>
            <a:r>
              <a:rPr lang="en-US" sz="2266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Code Blooded</a:t>
            </a:r>
          </a:p>
        </p:txBody>
      </p:sp>
      <p:sp>
        <p:nvSpPr>
          <p:cNvPr id="13" name="Freeform 13"/>
          <p:cNvSpPr/>
          <p:nvPr/>
        </p:nvSpPr>
        <p:spPr>
          <a:xfrm>
            <a:off x="461807" y="2108356"/>
            <a:ext cx="400274" cy="450197"/>
          </a:xfrm>
          <a:custGeom>
            <a:avLst/>
            <a:gdLst/>
            <a:ahLst/>
            <a:cxnLst/>
            <a:rect l="l" t="t" r="r" b="b"/>
            <a:pathLst>
              <a:path w="400274" h="450197">
                <a:moveTo>
                  <a:pt x="0" y="0"/>
                </a:moveTo>
                <a:lnTo>
                  <a:pt x="400274" y="0"/>
                </a:lnTo>
                <a:lnTo>
                  <a:pt x="400274" y="450197"/>
                </a:lnTo>
                <a:lnTo>
                  <a:pt x="0" y="45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6" r="-6236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48284" y="2154506"/>
            <a:ext cx="537251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b="1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1451" y="2772206"/>
            <a:ext cx="9058420" cy="641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D. Drescher, Blockchain Basics: A Non‑Technical Introduction in 25 Steps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pp. 79–83, 15-16 Oct. 2025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C. M. Bishop, Pattern Recognition and Machine Learning. Springer, 2006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pp. 423 - 490 16-17 Oct. 2025</a:t>
            </a:r>
          </a:p>
          <a:p>
            <a:pPr algn="l">
              <a:lnSpc>
                <a:spcPts val="2160"/>
              </a:lnSpc>
            </a:pPr>
            <a:endParaRPr lang="en-US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Grech and A. Camilleri, “Blockchain, self‑sovereign identity and digital credentials,” Frontiers in Blockchain - 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 tooltip="https://www.frontiersin.org/journals/blockchain/articles/10.3389/fbloc.2021.616779/full"/>
              </a:rPr>
              <a:t>https://www.frontiersin.org/journals/blockchain/articles/10.3389/fbloc.2021.616779/full</a:t>
            </a:r>
          </a:p>
          <a:p>
            <a:pPr algn="l">
              <a:lnSpc>
                <a:spcPts val="2160"/>
              </a:lnSpc>
            </a:pPr>
            <a:endParaRPr lang="en-US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 tooltip="https://www.frontiersin.org/journals/blockchain/articles/10.3389/fbloc.2021.616779/full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Organisation for Economic Co‑operation and Development (OECD), “Artificial Intelligence and tourism: Opportunities, risks and policy considerations,” 2024 - 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https://www.oecd.org/content/dam/oecd/en/publications/reports/2024/12/artificial-intelligence-and-tourism_41e7f157/3f9a4d8d-en.pdf</a:t>
            </a:r>
          </a:p>
          <a:p>
            <a:pPr algn="l">
              <a:lnSpc>
                <a:spcPts val="2160"/>
              </a:lnSpc>
            </a:pPr>
            <a:endParaRPr lang="en-US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K. McBride et al., “Latency and geofence testing of Wireless Emergency Alerts (WEA): Performance and targeting accuracy,” Safety Science, 2023 - 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 tooltip="https://www.sciencedirect.com/science/article/pii/S0925753522002375"/>
              </a:rPr>
              <a:t>https://www.sciencedirect.com/science/article/pii/S0925753522002375</a:t>
            </a:r>
          </a:p>
          <a:p>
            <a:pPr algn="l">
              <a:lnSpc>
                <a:spcPts val="2160"/>
              </a:lnSpc>
            </a:pPr>
            <a:endParaRPr lang="en-US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8" tooltip="https://www.sciencedirect.com/science/article/pii/S0925753522002375"/>
            </a:endParaRPr>
          </a:p>
          <a:p>
            <a:pPr marL="388620" lvl="1" indent="-194310" algn="l">
              <a:lnSpc>
                <a:spcPts val="216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Economic Forum, “Known Traveller Digital Identity (KTDI) Specifications Guidance,” white paper detailing decentralized identity pilots for cross‑border travel, 2020 -</a:t>
            </a:r>
            <a:r>
              <a:rPr lang="en-US" sz="18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https://www3.weforum.org/docs/WEF_KTDI_Specifications_Guidance_2020.pdf</a:t>
            </a:r>
          </a:p>
          <a:p>
            <a:pPr algn="l">
              <a:lnSpc>
                <a:spcPts val="2160"/>
              </a:lnSpc>
            </a:pPr>
            <a:endParaRPr lang="en-US" sz="18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</Words>
  <Application>Microsoft Office PowerPoint</Application>
  <PresentationFormat>Custom</PresentationFormat>
  <Paragraphs>117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Times New Roman Bold</vt:lpstr>
      <vt:lpstr>Arial</vt:lpstr>
      <vt:lpstr>Arimo</vt:lpstr>
      <vt:lpstr>Arial Bold</vt:lpstr>
      <vt:lpstr>Calibri</vt:lpstr>
      <vt:lpstr>Arimo Bold</vt:lpstr>
      <vt:lpstr>Garamond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ID – Problem Statement Title- Theme- PS Category- Software/Hardware Team ID- Team Name (Registered on portal)</dc:title>
  <dc:creator>Abdurrahman Qureshi</dc:creator>
  <cp:lastModifiedBy>Abdurrahman Qureshi</cp:lastModifiedBy>
  <cp:revision>1</cp:revision>
  <dcterms:created xsi:type="dcterms:W3CDTF">2006-08-16T00:00:00Z</dcterms:created>
  <dcterms:modified xsi:type="dcterms:W3CDTF">2025-09-23T16:21:44Z</dcterms:modified>
  <dc:identifier>DAGzbC7b3Gw</dc:identifier>
</cp:coreProperties>
</file>